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9" r:id="rId10"/>
    <p:sldId id="270" r:id="rId11"/>
    <p:sldId id="271" r:id="rId12"/>
    <p:sldId id="276" r:id="rId13"/>
    <p:sldId id="263" r:id="rId14"/>
    <p:sldId id="265" r:id="rId15"/>
    <p:sldId id="266" r:id="rId16"/>
    <p:sldId id="268" r:id="rId17"/>
    <p:sldId id="272" r:id="rId18"/>
    <p:sldId id="273" r:id="rId19"/>
    <p:sldId id="274" r:id="rId20"/>
    <p:sldId id="275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5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DF31CD-68B7-44B2-BEFA-C483D97D93EF}" v="3049" dt="2023-05-25T03:26:39.647"/>
    <p1510:client id="{52E78B3D-C36F-40D6-B135-010DC0AB43BC}" v="76" dt="2023-06-04T16:57:54.519"/>
    <p1510:client id="{5AE487BD-9A55-42C6-8AE2-582BE6D50357}" v="1224" dt="2023-05-26T20:26:04.984"/>
    <p1510:client id="{7800BD6B-D72A-41E2-A438-72EDF6E5C475}" v="912" dt="2023-06-11T16:48:34.040"/>
    <p1510:client id="{D27833DC-F10A-42FF-9B92-AC7BC601F912}" v="67" dt="2023-06-04T17:28:29.236"/>
    <p1510:client id="{D7709A72-E5D9-4D89-9AA1-8AE987A3C7C1}" v="730" dt="2023-05-30T19:29:25.3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99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402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36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56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050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846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84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4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463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5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811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62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te.ai/goto/murf" TargetMode="External"/><Relationship Id="rId2" Type="http://schemas.openxmlformats.org/officeDocument/2006/relationships/hyperlink" Target="https://www.unite.ai/goto/pictory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unite.ai/goto/feathery" TargetMode="External"/><Relationship Id="rId4" Type="http://schemas.openxmlformats.org/officeDocument/2006/relationships/hyperlink" Target="https://www.unite.ai/goto/fireflies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7793" y="4595364"/>
            <a:ext cx="8081960" cy="204787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  <a:ea typeface="Source Sans Pro SemiBold"/>
              </a:rPr>
              <a:t>Artificial Intelligence for Small Business</a:t>
            </a:r>
            <a:endParaRPr lang="en-US" sz="5400" dirty="0">
              <a:solidFill>
                <a:schemeClr val="bg1"/>
              </a:solidFill>
              <a:cs typeface="Calibri Light" panose="020F0302020204030204"/>
            </a:endParaRPr>
          </a:p>
        </p:txBody>
      </p:sp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7EC3E75D-0ECF-8EA3-EA53-420B54F65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539" y="1120792"/>
            <a:ext cx="5144922" cy="3099816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6D6C6B-5B9E-AF64-4F56-4C73B8365126}"/>
              </a:ext>
            </a:extLst>
          </p:cNvPr>
          <p:cNvSpPr txBox="1"/>
          <p:nvPr/>
        </p:nvSpPr>
        <p:spPr>
          <a:xfrm>
            <a:off x="603250" y="476250"/>
            <a:ext cx="8794750" cy="60631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cs typeface="Calibri"/>
              </a:rPr>
              <a:t>Give it a specific objective</a:t>
            </a:r>
          </a:p>
          <a:p>
            <a:endParaRPr lang="en-US" sz="3200" dirty="0">
              <a:solidFill>
                <a:schemeClr val="bg1"/>
              </a:solidFill>
              <a:cs typeface="Calibri"/>
            </a:endParaRPr>
          </a:p>
          <a:p>
            <a:r>
              <a:rPr lang="en-US" sz="3200" dirty="0">
                <a:solidFill>
                  <a:schemeClr val="bg1"/>
                </a:solidFill>
                <a:cs typeface="Calibri"/>
              </a:rPr>
              <a:t>Tell it how to provide the output (the answer)</a:t>
            </a:r>
          </a:p>
          <a:p>
            <a:endParaRPr lang="en-US" sz="3200" dirty="0">
              <a:solidFill>
                <a:schemeClr val="bg1"/>
              </a:solidFill>
              <a:cs typeface="Calibri"/>
            </a:endParaRPr>
          </a:p>
          <a:p>
            <a:r>
              <a:rPr lang="en-US" sz="3200" dirty="0">
                <a:solidFill>
                  <a:schemeClr val="bg1"/>
                </a:solidFill>
                <a:cs typeface="Calibri"/>
              </a:rPr>
              <a:t>And remember, it cannot THINK. It can DO. It's a very big set of data which uses our words to provide the answers.</a:t>
            </a:r>
          </a:p>
          <a:p>
            <a:endParaRPr lang="en-US" sz="3200" dirty="0">
              <a:solidFill>
                <a:schemeClr val="bg1"/>
              </a:solidFill>
              <a:cs typeface="Calibri"/>
            </a:endParaRPr>
          </a:p>
          <a:p>
            <a:r>
              <a:rPr lang="en-US" sz="3200" dirty="0">
                <a:solidFill>
                  <a:schemeClr val="bg1"/>
                </a:solidFill>
                <a:cs typeface="Calibri"/>
              </a:rPr>
              <a:t>Example. Write your article. Have AI "fix it." Then resubmit the article again. You'll likely be happier with that second result.</a:t>
            </a:r>
          </a:p>
          <a:p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5459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D6ADFD-B4A6-EDC3-1702-5B5E241578D0}"/>
              </a:ext>
            </a:extLst>
          </p:cNvPr>
          <p:cNvSpPr txBox="1"/>
          <p:nvPr/>
        </p:nvSpPr>
        <p:spPr>
          <a:xfrm>
            <a:off x="202557" y="260430"/>
            <a:ext cx="11950860" cy="69865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cs typeface="Calibri"/>
              </a:rPr>
              <a:t>Try these fun and helpful AI applications!</a:t>
            </a:r>
          </a:p>
          <a:p>
            <a:endParaRPr lang="en-US" sz="3200" dirty="0">
              <a:solidFill>
                <a:schemeClr val="bg1"/>
              </a:solidFill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err="1">
                <a:solidFill>
                  <a:schemeClr val="bg1"/>
                </a:solidFill>
                <a:cs typeface="Calibri"/>
              </a:rPr>
              <a:t>Kickresume</a:t>
            </a:r>
            <a:endParaRPr lang="en-US" sz="3200" dirty="0">
              <a:solidFill>
                <a:schemeClr val="bg1"/>
              </a:solidFill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cs typeface="Calibri"/>
              </a:rPr>
              <a:t>Hypotenuse AI (text to image)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err="1">
                <a:solidFill>
                  <a:schemeClr val="bg1"/>
                </a:solidFill>
                <a:cs typeface="Calibri"/>
              </a:rPr>
              <a:t>Synthesia</a:t>
            </a:r>
            <a:r>
              <a:rPr lang="en-US" sz="3200" dirty="0">
                <a:solidFill>
                  <a:schemeClr val="bg1"/>
                </a:solidFill>
                <a:cs typeface="Calibri"/>
              </a:rPr>
              <a:t> (make videos)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err="1">
                <a:solidFill>
                  <a:schemeClr val="bg1"/>
                </a:solidFill>
                <a:cs typeface="Calibri"/>
              </a:rPr>
              <a:t>Gamma.app</a:t>
            </a:r>
            <a:r>
              <a:rPr lang="en-US" sz="3200" dirty="0">
                <a:solidFill>
                  <a:schemeClr val="bg1"/>
                </a:solidFill>
                <a:cs typeface="Calibri"/>
              </a:rPr>
              <a:t> (Presentations in an instant, looks amazing too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cs typeface="Calibri"/>
              </a:rPr>
              <a:t>Numerous.ai (Excel is so last year)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cs typeface="Calibri"/>
              </a:rPr>
              <a:t>Stylized.ai (you draw a pic, it makes it look amazing)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cs typeface="Calibri"/>
              </a:rPr>
              <a:t>GFP-GAN ( takes old photos and makes them look awesome)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chemeClr val="bg1"/>
              </a:solidFill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chemeClr val="bg1"/>
              </a:solidFill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chemeClr val="bg1"/>
              </a:solidFill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chemeClr val="bg1"/>
              </a:solidFill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7657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0048D4-2F39-CCCA-183C-AD08BB707A74}"/>
              </a:ext>
            </a:extLst>
          </p:cNvPr>
          <p:cNvSpPr txBox="1"/>
          <p:nvPr/>
        </p:nvSpPr>
        <p:spPr>
          <a:xfrm>
            <a:off x="103910" y="104746"/>
            <a:ext cx="11995141" cy="66171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More...</a:t>
            </a:r>
          </a:p>
          <a:p>
            <a:endParaRPr lang="en-US" sz="2800" b="1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Source Sans Pro"/>
                <a:ea typeface="Roboto"/>
                <a:cs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Pictory</a:t>
            </a:r>
            <a:endParaRPr lang="en-US" sz="2400" b="1">
              <a:solidFill>
                <a:schemeClr val="bg1"/>
              </a:solidFill>
              <a:latin typeface="Source Sans Pro"/>
              <a:ea typeface="Roboto"/>
              <a:cs typeface="Roboto"/>
            </a:endParaRPr>
          </a:p>
          <a:p>
            <a:r>
              <a:rPr lang="en-US" sz="2400" dirty="0">
                <a:solidFill>
                  <a:schemeClr val="bg1"/>
                </a:solidFill>
                <a:latin typeface="Source Sans Pro"/>
                <a:ea typeface="Source Sans Pro"/>
                <a:cs typeface="Aparajita"/>
              </a:rPr>
              <a:t> Create and edit high-quality videos. You don’t need any experience in video editing.</a:t>
            </a:r>
          </a:p>
          <a:p>
            <a:endParaRPr lang="en-US" sz="2400" dirty="0">
              <a:solidFill>
                <a:schemeClr val="bg1"/>
              </a:solidFill>
              <a:latin typeface="Source Sans Pro"/>
              <a:ea typeface="Source Sans Pro"/>
            </a:endParaRPr>
          </a:p>
          <a:p>
            <a:r>
              <a:rPr lang="en-US" sz="2400" b="1" u="sng" dirty="0">
                <a:solidFill>
                  <a:schemeClr val="bg1"/>
                </a:solidFill>
                <a:latin typeface="Source Sans Pro"/>
                <a:ea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Murf</a:t>
            </a:r>
            <a:endParaRPr lang="en-US" sz="2400" dirty="0">
              <a:solidFill>
                <a:schemeClr val="bg1"/>
              </a:solidFill>
              <a:latin typeface="Source Sans Pro"/>
              <a:ea typeface="Source Sans Pro"/>
            </a:endParaRPr>
          </a:p>
          <a:p>
            <a:r>
              <a:rPr lang="en-US" sz="2400" dirty="0">
                <a:solidFill>
                  <a:schemeClr val="bg1"/>
                </a:solidFill>
                <a:latin typeface="Source Sans Pro"/>
                <a:ea typeface="+mn-lt"/>
                <a:cs typeface="+mn-lt"/>
              </a:rPr>
              <a:t>An AI voice generator. Convert text to speech, voice-overs, and dictations</a:t>
            </a:r>
            <a:endParaRPr lang="en-US" sz="2400" dirty="0">
              <a:solidFill>
                <a:schemeClr val="bg1"/>
              </a:solidFill>
              <a:latin typeface="Source Sans Pro"/>
              <a:ea typeface="Source Sans Pro"/>
            </a:endParaRPr>
          </a:p>
          <a:p>
            <a:r>
              <a:rPr lang="en-US" sz="2400" dirty="0">
                <a:solidFill>
                  <a:schemeClr val="bg1"/>
                </a:solidFill>
                <a:latin typeface="Source Sans Pro"/>
                <a:ea typeface="Source Sans Pro"/>
                <a:cs typeface="Aparajita"/>
              </a:rPr>
              <a:t>or design. </a:t>
            </a:r>
          </a:p>
          <a:p>
            <a:endParaRPr lang="en-US" sz="2400" dirty="0">
              <a:solidFill>
                <a:schemeClr val="bg1"/>
              </a:solidFill>
              <a:latin typeface="Source Sans Pro"/>
              <a:ea typeface="Source Sans Pro"/>
              <a:cs typeface="Aparajita"/>
            </a:endParaRPr>
          </a:p>
          <a:p>
            <a:r>
              <a:rPr lang="en-US" sz="2400" b="1" u="sng" dirty="0">
                <a:solidFill>
                  <a:schemeClr val="bg1"/>
                </a:solidFill>
                <a:latin typeface="Source Sans Pro"/>
                <a:ea typeface="Source Sans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Fireflies</a:t>
            </a:r>
            <a:endParaRPr lang="en-US" sz="2400" dirty="0">
              <a:solidFill>
                <a:schemeClr val="bg1"/>
              </a:solidFill>
              <a:latin typeface="Source Sans Pro"/>
              <a:ea typeface="Source Sans Pro"/>
            </a:endParaRPr>
          </a:p>
          <a:p>
            <a:r>
              <a:rPr lang="en-US" sz="2400" dirty="0">
                <a:solidFill>
                  <a:schemeClr val="bg1"/>
                </a:solidFill>
                <a:latin typeface="Source Sans Pro"/>
                <a:ea typeface="+mn-lt"/>
                <a:cs typeface="+mn-lt"/>
              </a:rPr>
              <a:t>An AI meeting assistant that uses NLP to eliminate the need for note taking during a meeting. Easily record, transcribe, and search across your voice conversations on an intuitive to use platform.</a:t>
            </a:r>
            <a:endParaRPr lang="en-US" sz="240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endParaRPr lang="en-US" sz="2400" dirty="0">
              <a:solidFill>
                <a:schemeClr val="bg1"/>
              </a:solidFill>
              <a:latin typeface="Calibri"/>
              <a:ea typeface="Source Sans Pro"/>
              <a:cs typeface="Calibri"/>
            </a:endParaRPr>
          </a:p>
          <a:p>
            <a:r>
              <a:rPr lang="en-US" sz="2400" b="1" u="sng" dirty="0">
                <a:solidFill>
                  <a:schemeClr val="bg1"/>
                </a:solidFill>
                <a:latin typeface="Source Sans Pro"/>
                <a:ea typeface="Source Sans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Feathery</a:t>
            </a:r>
            <a:endParaRPr lang="en-US" sz="2400" dirty="0">
              <a:solidFill>
                <a:schemeClr val="bg1"/>
              </a:solidFill>
              <a:latin typeface="Source Sans Pro"/>
              <a:ea typeface="Source Sans Pro"/>
            </a:endParaRPr>
          </a:p>
          <a:p>
            <a:r>
              <a:rPr lang="en-US" sz="2400" dirty="0">
                <a:solidFill>
                  <a:schemeClr val="bg1"/>
                </a:solidFill>
                <a:latin typeface="Source Sans Pro"/>
                <a:ea typeface="+mn-lt"/>
                <a:cs typeface="+mn-lt"/>
              </a:rPr>
              <a:t>Enables users to build highly customizable forms with no coding required.</a:t>
            </a:r>
          </a:p>
          <a:p>
            <a:endParaRPr lang="en-US" sz="1600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endParaRPr lang="en-US" sz="1600" dirty="0">
              <a:solidFill>
                <a:schemeClr val="bg1"/>
              </a:solidFill>
              <a:latin typeface="Source Sans Pro"/>
              <a:ea typeface="Source Sans Pro"/>
              <a:cs typeface="Aparajita"/>
            </a:endParaRPr>
          </a:p>
        </p:txBody>
      </p:sp>
    </p:spTree>
    <p:extLst>
      <p:ext uri="{BB962C8B-B14F-4D97-AF65-F5344CB8AC3E}">
        <p14:creationId xmlns:p14="http://schemas.microsoft.com/office/powerpoint/2010/main" val="4006103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07735D-8D70-83F1-9B65-88E7014C0F85}"/>
              </a:ext>
            </a:extLst>
          </p:cNvPr>
          <p:cNvSpPr txBox="1"/>
          <p:nvPr/>
        </p:nvSpPr>
        <p:spPr>
          <a:xfrm>
            <a:off x="2524760" y="1478280"/>
            <a:ext cx="7239000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We are going to do this one of two ways, or a little of both.</a:t>
            </a:r>
          </a:p>
          <a:p>
            <a:endParaRPr lang="en-US" sz="3200" b="1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endParaRPr lang="en-US" sz="3200" b="1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AI is going to revolutionize literature, medicine, art, science, cybersecurity...</a:t>
            </a:r>
          </a:p>
          <a:p>
            <a:endParaRPr lang="en-US" sz="3200" b="1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or it's going to end the human race.</a:t>
            </a:r>
          </a:p>
        </p:txBody>
      </p:sp>
    </p:spTree>
    <p:extLst>
      <p:ext uri="{BB962C8B-B14F-4D97-AF65-F5344CB8AC3E}">
        <p14:creationId xmlns:p14="http://schemas.microsoft.com/office/powerpoint/2010/main" val="1807080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48B0D0-289F-641A-B8CE-BFD0A01B57A3}"/>
              </a:ext>
            </a:extLst>
          </p:cNvPr>
          <p:cNvSpPr txBox="1"/>
          <p:nvPr/>
        </p:nvSpPr>
        <p:spPr>
          <a:xfrm>
            <a:off x="358879" y="1215103"/>
            <a:ext cx="12133004" cy="36625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ource Sans Pro"/>
                <a:ea typeface="Source Sans Pro"/>
              </a:rPr>
              <a:t>Almost 30,000 people (including Musk and Steve Wozniak) have signed a petition calling for an “immediate pause” to the development of more powerful AI systems. </a:t>
            </a:r>
          </a:p>
          <a:p>
            <a:endParaRPr lang="en-US" sz="3200" b="1" dirty="0">
              <a:solidFill>
                <a:schemeClr val="bg1"/>
              </a:solidFill>
              <a:latin typeface="Source Sans Pro"/>
              <a:ea typeface="Source Sans Pro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Source Sans Pro"/>
                <a:ea typeface="Source Sans Pro"/>
              </a:rPr>
              <a:t>Some AI leaders have </a:t>
            </a:r>
            <a:r>
              <a:rPr lang="en-US" sz="3200" b="1" i="1" u="sng" dirty="0">
                <a:solidFill>
                  <a:schemeClr val="bg1"/>
                </a:solidFill>
                <a:latin typeface="Source Sans Pro"/>
                <a:ea typeface="Source Sans Pro"/>
              </a:rPr>
              <a:t>voluntarily</a:t>
            </a:r>
            <a:r>
              <a:rPr lang="en-US" sz="3200" b="1" dirty="0">
                <a:solidFill>
                  <a:schemeClr val="bg1"/>
                </a:solidFill>
                <a:latin typeface="Source Sans Pro"/>
                <a:ea typeface="Source Sans Pro"/>
              </a:rPr>
              <a:t> testified to Congress about it.</a:t>
            </a:r>
          </a:p>
          <a:p>
            <a:endParaRPr lang="en-US" sz="3200" b="1" dirty="0">
              <a:solidFill>
                <a:schemeClr val="bg1"/>
              </a:solidFill>
              <a:latin typeface="Source Sans Pro"/>
              <a:ea typeface="Source Sans Pro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Source Sans Pro"/>
                <a:ea typeface="Source Sans Pro"/>
              </a:rPr>
              <a:t>They're scared.</a:t>
            </a:r>
          </a:p>
        </p:txBody>
      </p:sp>
    </p:spTree>
    <p:extLst>
      <p:ext uri="{BB962C8B-B14F-4D97-AF65-F5344CB8AC3E}">
        <p14:creationId xmlns:p14="http://schemas.microsoft.com/office/powerpoint/2010/main" val="169388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7B5B68-70B8-797D-DDB7-D886879282E1}"/>
              </a:ext>
            </a:extLst>
          </p:cNvPr>
          <p:cNvSpPr txBox="1"/>
          <p:nvPr/>
        </p:nvSpPr>
        <p:spPr>
          <a:xfrm>
            <a:off x="55879" y="487680"/>
            <a:ext cx="12085320" cy="65248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Our take:</a:t>
            </a:r>
          </a:p>
          <a:p>
            <a:endParaRPr lang="en-US" sz="2800" b="1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AI is great, right now. Bard and Chat GPT are amusing, informing, and teaching us a lot of things. It's a nice timesaver tool, a rich search engine companion, an awesome small business customer success tool as well.</a:t>
            </a:r>
          </a:p>
          <a:p>
            <a:endParaRPr lang="en-US" sz="2800" b="1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If an evil actor gets access to "Generative AI tools," the human race is 1/10 of a second to midnight. </a:t>
            </a:r>
          </a:p>
          <a:p>
            <a:endParaRPr lang="en-US" sz="2800" b="1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Play with it. Dive in for an hour.  Read trusted news sites about it. Don't lose sleep over it. It's awesome technology – if used for good. We have time to develop it in a just and moral way. And we're </a:t>
            </a:r>
            <a:r>
              <a:rPr lang="en-US" sz="2800" b="1" u="sng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nowhere</a:t>
            </a:r>
            <a:r>
              <a:rPr lang="en-US" sz="2800" b="1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 near endgame yet.</a:t>
            </a:r>
          </a:p>
          <a:p>
            <a:endParaRPr lang="en-US" sz="3200" b="1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endParaRPr lang="en-US" sz="3200" b="1" dirty="0">
              <a:solidFill>
                <a:srgbClr val="FFFFFF"/>
              </a:solidFill>
              <a:latin typeface="Source Sans Pro"/>
              <a:ea typeface="Source Sans Pro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3909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411330-0817-5231-CBCC-B15F0C123101}"/>
              </a:ext>
            </a:extLst>
          </p:cNvPr>
          <p:cNvSpPr txBox="1"/>
          <p:nvPr/>
        </p:nvSpPr>
        <p:spPr>
          <a:xfrm>
            <a:off x="1078047" y="1889638"/>
            <a:ext cx="4747280" cy="3098061"/>
          </a:xfrm>
          <a:prstGeom prst="ellipse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Google Analytics in </a:t>
            </a:r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10 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slides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B6B8E44-B683-E07F-709D-49BDA487B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559" y="2305652"/>
            <a:ext cx="3737164" cy="226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66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78FBEE-C6DF-9306-6892-3A54886FE75F}"/>
              </a:ext>
            </a:extLst>
          </p:cNvPr>
          <p:cNvSpPr txBox="1"/>
          <p:nvPr/>
        </p:nvSpPr>
        <p:spPr>
          <a:xfrm>
            <a:off x="1317171" y="4898571"/>
            <a:ext cx="955765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a typeface="Calibri"/>
                <a:cs typeface="Calibri"/>
              </a:rPr>
              <a:t>The next generation of Google Analytics is designed to give you insights on everything you publish online: insights on your app, your website as well.</a:t>
            </a: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1F49858B-C30C-BB24-E759-968E6C219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86" y="2309132"/>
            <a:ext cx="3951514" cy="222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AB050D-4459-D2D5-1020-A19FEE674539}"/>
              </a:ext>
            </a:extLst>
          </p:cNvPr>
          <p:cNvSpPr txBox="1"/>
          <p:nvPr/>
        </p:nvSpPr>
        <p:spPr>
          <a:xfrm>
            <a:off x="1143000" y="370113"/>
            <a:ext cx="9742714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a typeface="Calibri"/>
                <a:cs typeface="Calibri"/>
              </a:rPr>
              <a:t>If you've never used GA, now is a good time to start. You want to know where your marketing efforts are landing, and where you're succeeding. It is a feature-rich tool designed to provide at-a-glance information about how your online offerings are performing.</a:t>
            </a:r>
          </a:p>
        </p:txBody>
      </p:sp>
    </p:spTree>
    <p:extLst>
      <p:ext uri="{BB962C8B-B14F-4D97-AF65-F5344CB8AC3E}">
        <p14:creationId xmlns:p14="http://schemas.microsoft.com/office/powerpoint/2010/main" val="2375036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9D68CB-C03C-73CF-BAEC-A64C72AF94A6}"/>
              </a:ext>
            </a:extLst>
          </p:cNvPr>
          <p:cNvSpPr txBox="1"/>
          <p:nvPr/>
        </p:nvSpPr>
        <p:spPr>
          <a:xfrm>
            <a:off x="3526971" y="2024743"/>
            <a:ext cx="534488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a typeface="Calibri"/>
                <a:cs typeface="Calibri"/>
              </a:rPr>
              <a:t>It uses artificial intelligence as well.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998D9DBB-B7C7-2A0B-6E6D-9781542BC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515" y="2679246"/>
            <a:ext cx="4288971" cy="241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07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7F8EE5-BFE8-1DA2-4F12-99D4373138B9}"/>
              </a:ext>
            </a:extLst>
          </p:cNvPr>
          <p:cNvSpPr txBox="1"/>
          <p:nvPr/>
        </p:nvSpPr>
        <p:spPr>
          <a:xfrm>
            <a:off x="2721428" y="3668486"/>
            <a:ext cx="708660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/>
                <a:ea typeface="Roboto"/>
                <a:cs typeface="Roboto"/>
              </a:rPr>
              <a:t>Clicks and pageviews on your website</a:t>
            </a:r>
          </a:p>
          <a:p>
            <a:pPr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/>
                <a:ea typeface="Roboto"/>
                <a:cs typeface="Roboto"/>
              </a:rPr>
              <a:t>Installs and opens on your app</a:t>
            </a:r>
          </a:p>
          <a:p>
            <a:pPr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/>
                <a:ea typeface="Roboto"/>
                <a:cs typeface="Roboto"/>
              </a:rPr>
              <a:t>User engagement and conversions on either platform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2EB51B-D1BA-FC38-D5E9-80C0496EE962}"/>
              </a:ext>
            </a:extLst>
          </p:cNvPr>
          <p:cNvSpPr txBox="1"/>
          <p:nvPr/>
        </p:nvSpPr>
        <p:spPr>
          <a:xfrm>
            <a:off x="2547258" y="1306285"/>
            <a:ext cx="670559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a typeface="Calibri"/>
                <a:cs typeface="Calibri"/>
              </a:rPr>
              <a:t>Analytics provides critical information about </a:t>
            </a: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ea typeface="Calibri"/>
                <a:cs typeface="Calibri"/>
              </a:rPr>
              <a:t>"</a:t>
            </a:r>
            <a:r>
              <a:rPr lang="en-US" sz="2800" b="1" dirty="0">
                <a:solidFill>
                  <a:schemeClr val="bg1"/>
                </a:solidFill>
                <a:ea typeface="Calibri"/>
                <a:cs typeface="Calibri"/>
              </a:rPr>
              <a:t>who's doing what, where, and how.</a:t>
            </a:r>
            <a:r>
              <a:rPr lang="en-US" sz="2800" dirty="0">
                <a:solidFill>
                  <a:schemeClr val="bg1"/>
                </a:solidFill>
                <a:ea typeface="Calibri"/>
                <a:cs typeface="Calibri"/>
              </a:rPr>
              <a:t>"</a:t>
            </a:r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378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0828285-60EB-E5CD-CEB8-32C7A9291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759" y="925199"/>
            <a:ext cx="6590070" cy="46020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F6C5E-4C46-6A26-5568-2014C4F65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313" y="5879983"/>
            <a:ext cx="7180759" cy="41113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8800" dirty="0">
                <a:solidFill>
                  <a:schemeClr val="bg1"/>
                </a:solidFill>
                <a:latin typeface="Source Sans Pro"/>
                <a:ea typeface="Source Sans Pro"/>
              </a:rPr>
              <a:t>AI: What is it?</a:t>
            </a:r>
          </a:p>
        </p:txBody>
      </p:sp>
    </p:spTree>
    <p:extLst>
      <p:ext uri="{BB962C8B-B14F-4D97-AF65-F5344CB8AC3E}">
        <p14:creationId xmlns:p14="http://schemas.microsoft.com/office/powerpoint/2010/main" val="3536108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B8BFB7-A722-11CB-A859-86CA3DAE8690}"/>
              </a:ext>
            </a:extLst>
          </p:cNvPr>
          <p:cNvSpPr txBox="1"/>
          <p:nvPr/>
        </p:nvSpPr>
        <p:spPr>
          <a:xfrm>
            <a:off x="2537362" y="597725"/>
            <a:ext cx="677091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/>
                <a:ea typeface="Roboto Mono"/>
                <a:cs typeface="Calibri"/>
              </a:rPr>
              <a:t>&lt;!-- Google tag (gtag.js) --&gt; &lt;script async </a:t>
            </a:r>
            <a:r>
              <a:rPr lang="en-US" err="1">
                <a:solidFill>
                  <a:srgbClr val="FFFF00"/>
                </a:solidFill>
                <a:latin typeface="Calibri"/>
                <a:ea typeface="Roboto Mono"/>
                <a:cs typeface="Calibri"/>
              </a:rPr>
              <a:t>src</a:t>
            </a:r>
            <a:r>
              <a:rPr lang="en-US" dirty="0">
                <a:solidFill>
                  <a:srgbClr val="FFFF00"/>
                </a:solidFill>
                <a:latin typeface="Calibri"/>
                <a:ea typeface="Roboto Mono"/>
                <a:cs typeface="Calibri"/>
              </a:rPr>
              <a:t>="https://www.googletagmanager.com/gtag/js?id=G-HYKRH6LFZR"&gt;&lt;/script&gt; &lt;script&gt; </a:t>
            </a:r>
            <a:r>
              <a:rPr lang="en-US" err="1">
                <a:solidFill>
                  <a:srgbClr val="FFFF00"/>
                </a:solidFill>
                <a:latin typeface="Calibri"/>
                <a:ea typeface="Roboto Mono"/>
                <a:cs typeface="Calibri"/>
              </a:rPr>
              <a:t>window.dataLayer</a:t>
            </a:r>
            <a:r>
              <a:rPr lang="en-US" dirty="0">
                <a:solidFill>
                  <a:srgbClr val="FFFF00"/>
                </a:solidFill>
                <a:latin typeface="Calibri"/>
                <a:ea typeface="Roboto Mono"/>
                <a:cs typeface="Calibri"/>
              </a:rPr>
              <a:t> = </a:t>
            </a:r>
            <a:r>
              <a:rPr lang="en-US" err="1">
                <a:solidFill>
                  <a:srgbClr val="FFFF00"/>
                </a:solidFill>
                <a:latin typeface="Calibri"/>
                <a:ea typeface="Roboto Mono"/>
                <a:cs typeface="Calibri"/>
              </a:rPr>
              <a:t>window.dataLayer</a:t>
            </a:r>
            <a:r>
              <a:rPr lang="en-US" dirty="0">
                <a:solidFill>
                  <a:srgbClr val="FFFF00"/>
                </a:solidFill>
                <a:latin typeface="Calibri"/>
                <a:ea typeface="Roboto Mono"/>
                <a:cs typeface="Calibri"/>
              </a:rPr>
              <a:t> || []; function </a:t>
            </a:r>
            <a:r>
              <a:rPr lang="en-US" err="1">
                <a:solidFill>
                  <a:srgbClr val="FFFF00"/>
                </a:solidFill>
                <a:latin typeface="Calibri"/>
                <a:ea typeface="Roboto Mono"/>
                <a:cs typeface="Calibri"/>
              </a:rPr>
              <a:t>gtag</a:t>
            </a:r>
            <a:r>
              <a:rPr lang="en-US" dirty="0">
                <a:solidFill>
                  <a:srgbClr val="FFFF00"/>
                </a:solidFill>
                <a:latin typeface="Calibri"/>
                <a:ea typeface="Roboto Mono"/>
                <a:cs typeface="Calibri"/>
              </a:rPr>
              <a:t>(){</a:t>
            </a:r>
            <a:r>
              <a:rPr lang="en-US" err="1">
                <a:solidFill>
                  <a:srgbClr val="FFFF00"/>
                </a:solidFill>
                <a:latin typeface="Calibri"/>
                <a:ea typeface="Roboto Mono"/>
                <a:cs typeface="Calibri"/>
              </a:rPr>
              <a:t>dataLayer.push</a:t>
            </a:r>
            <a:r>
              <a:rPr lang="en-US" dirty="0">
                <a:solidFill>
                  <a:srgbClr val="FFFF00"/>
                </a:solidFill>
                <a:latin typeface="Calibri"/>
                <a:ea typeface="Roboto Mono"/>
                <a:cs typeface="Calibri"/>
              </a:rPr>
              <a:t>(arguments);} </a:t>
            </a:r>
            <a:r>
              <a:rPr lang="en-US" err="1">
                <a:solidFill>
                  <a:srgbClr val="FFFF00"/>
                </a:solidFill>
                <a:latin typeface="Calibri"/>
                <a:ea typeface="Roboto Mono"/>
                <a:cs typeface="Calibri"/>
              </a:rPr>
              <a:t>gtag</a:t>
            </a:r>
            <a:r>
              <a:rPr lang="en-US" dirty="0">
                <a:solidFill>
                  <a:srgbClr val="FFFF00"/>
                </a:solidFill>
                <a:latin typeface="Calibri"/>
                <a:ea typeface="Roboto Mono"/>
                <a:cs typeface="Calibri"/>
              </a:rPr>
              <a:t>('</a:t>
            </a:r>
            <a:r>
              <a:rPr lang="en-US" err="1">
                <a:solidFill>
                  <a:srgbClr val="FFFF00"/>
                </a:solidFill>
                <a:latin typeface="Calibri"/>
                <a:ea typeface="Roboto Mono"/>
                <a:cs typeface="Calibri"/>
              </a:rPr>
              <a:t>js</a:t>
            </a:r>
            <a:r>
              <a:rPr lang="en-US" dirty="0">
                <a:solidFill>
                  <a:srgbClr val="FFFF00"/>
                </a:solidFill>
                <a:latin typeface="Calibri"/>
                <a:ea typeface="Roboto Mono"/>
                <a:cs typeface="Calibri"/>
              </a:rPr>
              <a:t>', new Date()); </a:t>
            </a:r>
            <a:r>
              <a:rPr lang="en-US" err="1">
                <a:solidFill>
                  <a:srgbClr val="FFFF00"/>
                </a:solidFill>
                <a:latin typeface="Calibri"/>
                <a:ea typeface="Roboto Mono"/>
                <a:cs typeface="Calibri"/>
              </a:rPr>
              <a:t>gtag</a:t>
            </a:r>
            <a:r>
              <a:rPr lang="en-US" dirty="0">
                <a:solidFill>
                  <a:srgbClr val="FFFF00"/>
                </a:solidFill>
                <a:latin typeface="Calibri"/>
                <a:ea typeface="Roboto Mono"/>
                <a:cs typeface="Calibri"/>
              </a:rPr>
              <a:t>('config', 'G-HYKRH6LFZR'); &lt;/script&gt;</a:t>
            </a:r>
            <a:endParaRPr lang="en-US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743AF9-BB5A-5939-A1E1-C80733E8BFE0}"/>
              </a:ext>
            </a:extLst>
          </p:cNvPr>
          <p:cNvSpPr txBox="1"/>
          <p:nvPr/>
        </p:nvSpPr>
        <p:spPr>
          <a:xfrm>
            <a:off x="1108363" y="4156363"/>
            <a:ext cx="1029194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a typeface="Calibri"/>
                <a:cs typeface="Calibri"/>
              </a:rPr>
              <a:t>This is the way Google Analytics "hears" your website. Code which looks like this is pasted "into" your website. When activated, it starts sending user data to your analytics dashboard.</a:t>
            </a:r>
            <a:endParaRPr lang="en-US" sz="28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0142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F3EF8D-A16A-612B-FCE0-02244B50A16B}"/>
              </a:ext>
            </a:extLst>
          </p:cNvPr>
          <p:cNvSpPr txBox="1"/>
          <p:nvPr/>
        </p:nvSpPr>
        <p:spPr>
          <a:xfrm>
            <a:off x="482278" y="694481"/>
            <a:ext cx="10764455" cy="69865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GA4 is not easy to manage. The engineers who designed it did not use plain English, and the myriad options can frustrate a user who wants a simpler, top-line view of their web traffic.</a:t>
            </a:r>
          </a:p>
          <a:p>
            <a:endParaRPr lang="en-US" sz="2800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r>
              <a:rPr lang="en-US" sz="2800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It is, however, an essential tool for a merchant to see what's working </a:t>
            </a:r>
            <a:r>
              <a:rPr lang="en-US" sz="280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online, and what needs to change.</a:t>
            </a:r>
            <a:br>
              <a:rPr lang="en-US" sz="2800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</a:br>
            <a:endParaRPr lang="en-US" sz="2800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r>
              <a:rPr lang="en-US" sz="2800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We are advanced Google Analytics data specialists. Ask us to get you set up, or contact us to help you make sense of what you've </a:t>
            </a:r>
          </a:p>
          <a:p>
            <a:r>
              <a:rPr lang="en-US" sz="2800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already created! </a:t>
            </a:r>
            <a:endParaRPr lang="en-US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r>
              <a:rPr lang="en-US" sz="2800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Our initial consultation is free, of course. john@johnscottmedia.com</a:t>
            </a:r>
          </a:p>
          <a:p>
            <a:endParaRPr lang="en-US" sz="2800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endParaRPr lang="en-US" sz="2800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endParaRPr lang="en-US" sz="2800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endParaRPr lang="en-US" sz="2800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432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69691-9D13-86F4-F848-43583A046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9271"/>
            <a:ext cx="10515600" cy="52976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3200" dirty="0">
              <a:solidFill>
                <a:srgbClr val="F4F4F4"/>
              </a:solidFill>
              <a:latin typeface="Source Sans Pro"/>
              <a:ea typeface="+mn-lt"/>
              <a:cs typeface="+mn-lt"/>
            </a:endParaRPr>
          </a:p>
          <a:p>
            <a:pPr marL="0" indent="0">
              <a:buNone/>
            </a:pPr>
            <a:endParaRPr lang="en-US" sz="3200" dirty="0">
              <a:solidFill>
                <a:srgbClr val="F4F4F4"/>
              </a:solidFill>
              <a:latin typeface="Source Sans Pro"/>
              <a:ea typeface="+mn-lt"/>
              <a:cs typeface="+mn-lt"/>
            </a:endParaRPr>
          </a:p>
          <a:p>
            <a:pPr marL="0" indent="0">
              <a:buNone/>
            </a:pPr>
            <a:endParaRPr lang="en-US" sz="3200" dirty="0">
              <a:solidFill>
                <a:srgbClr val="F4F4F4"/>
              </a:solidFill>
              <a:latin typeface="Source Sans Pro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F4F4F4"/>
                </a:solidFill>
                <a:latin typeface="Source Sans Pro"/>
                <a:ea typeface="+mn-lt"/>
                <a:cs typeface="+mn-lt"/>
              </a:rPr>
              <a:t>Artificial intelligence, first imagined in 1950, uses computers and machines to mimic the problem-solving and decision-making capabilities of a human.</a:t>
            </a:r>
            <a:endParaRPr lang="en-US" sz="3200" b="1" dirty="0">
              <a:latin typeface="Source Sans Pro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457514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69691-9D13-86F4-F848-43583A046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9271"/>
            <a:ext cx="10515600" cy="52976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3200" dirty="0">
              <a:solidFill>
                <a:srgbClr val="F4F4F4"/>
              </a:solidFill>
              <a:latin typeface="Source Sans Pro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F4F4F4"/>
                </a:solidFill>
                <a:latin typeface="Source Sans Pro"/>
                <a:ea typeface="+mn-lt"/>
                <a:cs typeface="+mn-lt"/>
              </a:rPr>
              <a:t>The two best-known AI "websites are:</a:t>
            </a:r>
          </a:p>
          <a:p>
            <a:pPr marL="0" indent="0">
              <a:buNone/>
            </a:pPr>
            <a:endParaRPr lang="en-US" sz="3200" dirty="0">
              <a:solidFill>
                <a:srgbClr val="F4F4F4"/>
              </a:solidFill>
              <a:latin typeface="Source Sans Pro"/>
              <a:ea typeface="+mn-lt"/>
              <a:cs typeface="+mn-lt"/>
            </a:endParaRPr>
          </a:p>
        </p:txBody>
      </p:sp>
      <p:pic>
        <p:nvPicPr>
          <p:cNvPr id="2" name="Picture 3" descr="Logo&#10;&#10;Description automatically generated">
            <a:extLst>
              <a:ext uri="{FF2B5EF4-FFF2-40B4-BE49-F238E27FC236}">
                <a16:creationId xmlns:a16="http://schemas.microsoft.com/office/drawing/2014/main" id="{5846B9AD-388C-F3A8-BFCA-711EA0DC3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110" y="2657475"/>
            <a:ext cx="2743200" cy="1543050"/>
          </a:xfrm>
          <a:prstGeom prst="rect">
            <a:avLst/>
          </a:prstGeom>
        </p:spPr>
      </p:pic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539498C-D7B8-8A2F-5B20-848BC0A2E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497" y="2755798"/>
            <a:ext cx="27432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37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6452C9-6C4D-9FAF-6BC5-34A1CFE2AC14}"/>
              </a:ext>
            </a:extLst>
          </p:cNvPr>
          <p:cNvSpPr txBox="1"/>
          <p:nvPr/>
        </p:nvSpPr>
        <p:spPr>
          <a:xfrm>
            <a:off x="946354" y="626806"/>
            <a:ext cx="10962968" cy="31331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There are two basic types of AI:</a:t>
            </a:r>
          </a:p>
          <a:p>
            <a:endParaRPr lang="en-US" sz="3200" b="1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3200" b="1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Weak AI:</a:t>
            </a:r>
          </a:p>
          <a:p>
            <a:pPr marL="342900" indent="-342900">
              <a:buAutoNum type="arabicPeriod"/>
            </a:pPr>
            <a:endParaRPr lang="en-US" sz="3200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endParaRPr lang="en-US" sz="3200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pPr marL="342900" indent="-342900">
              <a:buAutoNum type="arabicPeriod"/>
            </a:pPr>
            <a:endParaRPr lang="en-US" dirty="0">
              <a:cs typeface="Calibri"/>
            </a:endParaRPr>
          </a:p>
          <a:p>
            <a:pPr marL="342900" indent="-342900">
              <a:buAutoNum type="arabicPeriod"/>
            </a:pPr>
            <a:endParaRPr lang="en-US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08D9BB-A6EB-33ED-1635-0F15E7617F67}"/>
              </a:ext>
            </a:extLst>
          </p:cNvPr>
          <p:cNvSpPr txBox="1"/>
          <p:nvPr/>
        </p:nvSpPr>
        <p:spPr>
          <a:xfrm>
            <a:off x="945507" y="3752997"/>
            <a:ext cx="10958940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Strong AI:</a:t>
            </a:r>
          </a:p>
          <a:p>
            <a:endParaRPr lang="en-US" sz="3200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Source Sans Pro"/>
                <a:ea typeface="+mn-lt"/>
                <a:cs typeface="+mn-lt"/>
              </a:rPr>
              <a:t>A machine has the intelligence equaled to a human. it would have a self-aware consciousness that has the ability to solve problems, learn, and plan for the future.</a:t>
            </a:r>
            <a:endParaRPr lang="en-US" sz="3200" b="1">
              <a:solidFill>
                <a:schemeClr val="bg1"/>
              </a:solidFill>
              <a:latin typeface="Source Sans Pro"/>
              <a:ea typeface="Source Sans Pro"/>
            </a:endParaRPr>
          </a:p>
          <a:p>
            <a:endParaRPr lang="en-US" sz="3200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endParaRPr lang="en-US" sz="3200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</p:txBody>
      </p:sp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580C52CD-EAF5-5B68-04C5-C1F6D2CDA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451" y="1334632"/>
            <a:ext cx="2743200" cy="1863745"/>
          </a:xfrm>
          <a:prstGeom prst="rect">
            <a:avLst/>
          </a:prstGeom>
        </p:spPr>
      </p:pic>
      <p:pic>
        <p:nvPicPr>
          <p:cNvPr id="10" name="Picture 10" descr="A picture containing balloon&#10;&#10;Description automatically generated">
            <a:extLst>
              <a:ext uri="{FF2B5EF4-FFF2-40B4-BE49-F238E27FC236}">
                <a16:creationId xmlns:a16="http://schemas.microsoft.com/office/drawing/2014/main" id="{C2804A1E-0264-A1F0-9514-79638C01C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262" y="888124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05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F2C8A9-3B14-9021-D60B-575397E9B476}"/>
              </a:ext>
            </a:extLst>
          </p:cNvPr>
          <p:cNvSpPr txBox="1"/>
          <p:nvPr/>
        </p:nvSpPr>
        <p:spPr>
          <a:xfrm>
            <a:off x="3054569" y="282464"/>
            <a:ext cx="530115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How do we use AI now?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3C27C3-4468-E078-0FF1-6B3C0606A61A}"/>
              </a:ext>
            </a:extLst>
          </p:cNvPr>
          <p:cNvSpPr txBox="1"/>
          <p:nvPr/>
        </p:nvSpPr>
        <p:spPr>
          <a:xfrm>
            <a:off x="139263" y="1177159"/>
            <a:ext cx="12057991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200" dirty="0">
              <a:solidFill>
                <a:schemeClr val="bg1"/>
              </a:solidFill>
              <a:latin typeface="Source Sans Pro"/>
              <a:ea typeface="Source Sans Pro"/>
              <a:cs typeface="Calibri" panose="020F0502020204030204"/>
            </a:endParaRPr>
          </a:p>
          <a:p>
            <a:endParaRPr lang="en-US" sz="3200" dirty="0">
              <a:solidFill>
                <a:schemeClr val="bg1"/>
              </a:solidFill>
              <a:latin typeface="Source Sans Pro"/>
              <a:ea typeface="Source Sans Pro"/>
            </a:endParaRPr>
          </a:p>
          <a:p>
            <a:pPr>
              <a:buChar char="•"/>
            </a:pPr>
            <a:r>
              <a:rPr lang="en-US" sz="3200" b="1" dirty="0">
                <a:solidFill>
                  <a:schemeClr val="bg1"/>
                </a:solidFill>
                <a:latin typeface="Source Sans Pro"/>
                <a:ea typeface="Source Sans Pro"/>
              </a:rPr>
              <a:t>Customer service:</a:t>
            </a:r>
            <a:r>
              <a:rPr lang="en-US" sz="3200" dirty="0">
                <a:solidFill>
                  <a:schemeClr val="bg1"/>
                </a:solidFill>
                <a:latin typeface="Source Sans Pro"/>
                <a:ea typeface="Source Sans Pro"/>
              </a:rPr>
              <a:t> Slack and Facebook Messenger.</a:t>
            </a:r>
            <a:endParaRPr lang="en-US" sz="3200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pPr>
              <a:buChar char="•"/>
            </a:pPr>
            <a:endParaRPr lang="en-US" sz="3200" b="1" dirty="0">
              <a:solidFill>
                <a:schemeClr val="bg1"/>
              </a:solidFill>
              <a:latin typeface="Source Sans Pro"/>
              <a:ea typeface="Source Sans Pro"/>
            </a:endParaRPr>
          </a:p>
          <a:p>
            <a:pPr>
              <a:buChar char="•"/>
            </a:pPr>
            <a:r>
              <a:rPr lang="en-US" sz="3200" b="1" dirty="0">
                <a:solidFill>
                  <a:schemeClr val="bg1"/>
                </a:solidFill>
                <a:latin typeface="Source Sans Pro"/>
                <a:ea typeface="Source Sans Pro"/>
              </a:rPr>
              <a:t>Computer vision:</a:t>
            </a:r>
            <a:r>
              <a:rPr lang="en-US" sz="3200" dirty="0">
                <a:solidFill>
                  <a:schemeClr val="bg1"/>
                </a:solidFill>
                <a:latin typeface="Source Sans Pro"/>
                <a:ea typeface="Source Sans Pro"/>
              </a:rPr>
              <a:t> Photo tagging in social media and self-driving cars. </a:t>
            </a:r>
            <a:endParaRPr lang="en-US" sz="3200" dirty="0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  <a:p>
            <a:endParaRPr lang="en-US" sz="3200" b="1" dirty="0">
              <a:solidFill>
                <a:schemeClr val="bg1"/>
              </a:solidFill>
              <a:latin typeface="Source Sans Pro"/>
              <a:ea typeface="Source Sans Pro"/>
            </a:endParaRPr>
          </a:p>
          <a:p>
            <a:pPr>
              <a:buChar char="•"/>
            </a:pPr>
            <a:r>
              <a:rPr lang="en-US" sz="3200" b="1" dirty="0">
                <a:solidFill>
                  <a:schemeClr val="bg1"/>
                </a:solidFill>
                <a:latin typeface="Source Sans Pro"/>
                <a:ea typeface="Source Sans Pro"/>
              </a:rPr>
              <a:t>Recommendation engines:</a:t>
            </a:r>
            <a:r>
              <a:rPr lang="en-US" sz="3200" dirty="0">
                <a:solidFill>
                  <a:schemeClr val="bg1"/>
                </a:solidFill>
                <a:latin typeface="Source Sans Pro"/>
                <a:ea typeface="Source Sans Pro"/>
              </a:rPr>
              <a:t> When Amazon serves add-on recommendations to us while we check out.</a:t>
            </a:r>
          </a:p>
        </p:txBody>
      </p:sp>
    </p:spTree>
    <p:extLst>
      <p:ext uri="{BB962C8B-B14F-4D97-AF65-F5344CB8AC3E}">
        <p14:creationId xmlns:p14="http://schemas.microsoft.com/office/powerpoint/2010/main" val="1524171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2C8269-0467-E115-5FF9-DCA9A5473F33}"/>
              </a:ext>
            </a:extLst>
          </p:cNvPr>
          <p:cNvSpPr txBox="1"/>
          <p:nvPr/>
        </p:nvSpPr>
        <p:spPr>
          <a:xfrm>
            <a:off x="610913" y="177361"/>
            <a:ext cx="1098330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Marketers use it to write copy. Students use it to cheat on finals.</a:t>
            </a:r>
            <a:endParaRPr lang="en-US" sz="3200">
              <a:solidFill>
                <a:schemeClr val="bg1"/>
              </a:solidFill>
              <a:latin typeface="Source Sans Pro"/>
              <a:ea typeface="Source Sans Pro"/>
            </a:endParaRPr>
          </a:p>
        </p:txBody>
      </p:sp>
      <p:pic>
        <p:nvPicPr>
          <p:cNvPr id="3" name="BARD UG">
            <a:hlinkClick r:id="" action="ppaction://media"/>
            <a:extLst>
              <a:ext uri="{FF2B5EF4-FFF2-40B4-BE49-F238E27FC236}">
                <a16:creationId xmlns:a16="http://schemas.microsoft.com/office/drawing/2014/main" id="{324F25BB-085B-DAA5-41D1-7F2B955EE7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" y="937578"/>
            <a:ext cx="12192000" cy="569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4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900DFF-99CD-DB2B-91A2-F2BDE1134D31}"/>
              </a:ext>
            </a:extLst>
          </p:cNvPr>
          <p:cNvSpPr txBox="1"/>
          <p:nvPr/>
        </p:nvSpPr>
        <p:spPr>
          <a:xfrm>
            <a:off x="289560" y="350520"/>
            <a:ext cx="1039368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ource Sans Pro"/>
                <a:ea typeface="Source Sans Pro"/>
                <a:cs typeface="Calibri"/>
              </a:rPr>
              <a:t>How we can use AI in our everyday lives... </a:t>
            </a:r>
            <a:endParaRPr lang="en-US" sz="3200" b="1" dirty="0">
              <a:solidFill>
                <a:schemeClr val="bg1"/>
              </a:solidFill>
              <a:latin typeface="Source Sans Pro"/>
              <a:ea typeface="Source Sans Pro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C9D1E25-916B-8E68-B2FF-D1D06E4C1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160" y="1035360"/>
            <a:ext cx="7457440" cy="2388535"/>
          </a:xfrm>
          <a:prstGeom prst="rect">
            <a:avLst/>
          </a:prstGeom>
        </p:spPr>
      </p:pic>
      <p:pic>
        <p:nvPicPr>
          <p:cNvPr id="4" name="Picture 4" descr="Qr code&#10;&#10;Description automatically generated">
            <a:extLst>
              <a:ext uri="{FF2B5EF4-FFF2-40B4-BE49-F238E27FC236}">
                <a16:creationId xmlns:a16="http://schemas.microsoft.com/office/drawing/2014/main" id="{3B2A8C14-58C5-3919-7666-529BEFC96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610" y="3786188"/>
            <a:ext cx="3026491" cy="2628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BBFE18-185A-195A-0D6A-98A918B6FA62}"/>
              </a:ext>
            </a:extLst>
          </p:cNvPr>
          <p:cNvSpPr txBox="1"/>
          <p:nvPr/>
        </p:nvSpPr>
        <p:spPr>
          <a:xfrm>
            <a:off x="5105400" y="4454013"/>
            <a:ext cx="70816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"/>
                <a:ea typeface="Source Sans Pro"/>
              </a:rPr>
              <a:t>https://www.microsoft.com/en-us/microsoft-365/business-insights-ideas/resources/how-ai-help-small-business</a:t>
            </a:r>
          </a:p>
        </p:txBody>
      </p:sp>
    </p:spTree>
    <p:extLst>
      <p:ext uri="{BB962C8B-B14F-4D97-AF65-F5344CB8AC3E}">
        <p14:creationId xmlns:p14="http://schemas.microsoft.com/office/powerpoint/2010/main" val="303665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753527-0EE8-F834-BC27-9904BE6F0D92}"/>
              </a:ext>
            </a:extLst>
          </p:cNvPr>
          <p:cNvSpPr txBox="1"/>
          <p:nvPr/>
        </p:nvSpPr>
        <p:spPr>
          <a:xfrm>
            <a:off x="349250" y="508000"/>
            <a:ext cx="10255250" cy="54476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cs typeface="Calibri"/>
              </a:rPr>
              <a:t>Chat GPT-4, IBM Watson, Bard and Amazon Comprehend are not great at coming up with things "from scratch."</a:t>
            </a:r>
          </a:p>
          <a:p>
            <a:endParaRPr lang="en-US" sz="3200" dirty="0">
              <a:solidFill>
                <a:schemeClr val="bg1"/>
              </a:solidFill>
              <a:cs typeface="Calibri"/>
            </a:endParaRPr>
          </a:p>
          <a:p>
            <a:r>
              <a:rPr lang="en-US" sz="3200" dirty="0">
                <a:solidFill>
                  <a:schemeClr val="bg1"/>
                </a:solidFill>
                <a:cs typeface="Calibri"/>
              </a:rPr>
              <a:t>"Write me a post about ____."</a:t>
            </a:r>
          </a:p>
          <a:p>
            <a:r>
              <a:rPr lang="en-US" sz="3200" dirty="0">
                <a:solidFill>
                  <a:schemeClr val="bg1"/>
                </a:solidFill>
                <a:cs typeface="Calibri"/>
              </a:rPr>
              <a:t>Draft a customer email about____."</a:t>
            </a:r>
          </a:p>
          <a:p>
            <a:r>
              <a:rPr lang="en-US" sz="3200" dirty="0">
                <a:solidFill>
                  <a:schemeClr val="bg1"/>
                </a:solidFill>
                <a:cs typeface="Calibri"/>
              </a:rPr>
              <a:t>Come up with ideas about _____."</a:t>
            </a:r>
          </a:p>
          <a:p>
            <a:endParaRPr lang="en-US" sz="3200" dirty="0">
              <a:solidFill>
                <a:schemeClr val="bg1"/>
              </a:solidFill>
              <a:cs typeface="Calibri"/>
            </a:endParaRPr>
          </a:p>
          <a:p>
            <a:r>
              <a:rPr lang="en-US" sz="3200" dirty="0">
                <a:solidFill>
                  <a:schemeClr val="bg1"/>
                </a:solidFill>
                <a:cs typeface="Calibri"/>
              </a:rPr>
              <a:t>The AI has to make too many random decisions which will give you a poor result.</a:t>
            </a:r>
          </a:p>
          <a:p>
            <a:endParaRPr lang="en-US" sz="2000" dirty="0">
              <a:solidFill>
                <a:schemeClr val="bg1"/>
              </a:solidFill>
              <a:cs typeface="Calibri"/>
            </a:endParaRPr>
          </a:p>
          <a:p>
            <a:endParaRPr lang="en-US" sz="2000" dirty="0">
              <a:solidFill>
                <a:schemeClr val="bg1"/>
              </a:solidFill>
              <a:cs typeface="Calibri"/>
            </a:endParaRPr>
          </a:p>
          <a:p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8908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Artificial Intelligence for Small Business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828</cp:revision>
  <dcterms:created xsi:type="dcterms:W3CDTF">2023-05-25T00:55:49Z</dcterms:created>
  <dcterms:modified xsi:type="dcterms:W3CDTF">2023-06-11T16:50:34Z</dcterms:modified>
</cp:coreProperties>
</file>